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82" r:id="rId3"/>
    <p:sldId id="281" r:id="rId4"/>
    <p:sldId id="258" r:id="rId5"/>
    <p:sldId id="257" r:id="rId6"/>
    <p:sldId id="259" r:id="rId7"/>
    <p:sldId id="271" r:id="rId8"/>
    <p:sldId id="272" r:id="rId9"/>
    <p:sldId id="273" r:id="rId10"/>
    <p:sldId id="261" r:id="rId11"/>
    <p:sldId id="262" r:id="rId12"/>
    <p:sldId id="263" r:id="rId13"/>
    <p:sldId id="264" r:id="rId14"/>
    <p:sldId id="274" r:id="rId15"/>
    <p:sldId id="265" r:id="rId16"/>
    <p:sldId id="283" r:id="rId17"/>
    <p:sldId id="267" r:id="rId18"/>
    <p:sldId id="266" r:id="rId19"/>
    <p:sldId id="268" r:id="rId20"/>
    <p:sldId id="269" r:id="rId21"/>
    <p:sldId id="270" r:id="rId22"/>
    <p:sldId id="275" r:id="rId23"/>
    <p:sldId id="276" r:id="rId24"/>
    <p:sldId id="284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 autoAdjust="0"/>
    <p:restoredTop sz="74802" autoAdjust="0"/>
  </p:normalViewPr>
  <p:slideViewPr>
    <p:cSldViewPr snapToGrid="0" snapToObjects="1">
      <p:cViewPr>
        <p:scale>
          <a:sx n="94" d="100"/>
          <a:sy n="94" d="100"/>
        </p:scale>
        <p:origin x="-286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BDEC0-7346-7946-A0C8-FAFF426AB24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4A16E-244E-C942-B202-25744960F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6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10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SOLID principles may not be enough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Without good feedback features may be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Inaccurate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 Wrong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Code can be sound architecturally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But provide little or no value to the customer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Leads to features that are </a:t>
            </a:r>
            <a:r>
              <a:rPr lang="en-US" baseline="0" dirty="0" smtClean="0"/>
              <a:t>abandoned or hurriedly patched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the haste to patch code becomes messy and quality is sacrificed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 the big ball of mud </a:t>
            </a:r>
            <a:r>
              <a:rPr lang="en-US" dirty="0" smtClean="0"/>
              <a:t>can </a:t>
            </a:r>
            <a:r>
              <a:rPr lang="en-US" baseline="0" dirty="0" smtClean="0"/>
              <a:t>lead to software </a:t>
            </a:r>
            <a:r>
              <a:rPr lang="en-US" baseline="0" dirty="0" smtClean="0"/>
              <a:t>that slows the </a:t>
            </a:r>
            <a:r>
              <a:rPr lang="en-US" baseline="0" dirty="0" smtClean="0"/>
              <a:t>delivery of </a:t>
            </a:r>
            <a:r>
              <a:rPr lang="en-US" baseline="0" dirty="0" smtClean="0"/>
              <a:t>value or grinds it to a halt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 new approach is needed that satisfies </a:t>
            </a:r>
            <a:r>
              <a:rPr lang="en-US" baseline="0" dirty="0" smtClean="0"/>
              <a:t>these needs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Another requirement is it needs to work with agile methodologies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8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Written in 2003 by Eric Evans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Combines certain Strategic, Architectural, and Tactical patterns into a singular </a:t>
            </a:r>
            <a:r>
              <a:rPr lang="en-US" dirty="0" smtClean="0"/>
              <a:t>narrative </a:t>
            </a:r>
            <a:r>
              <a:rPr lang="en-US" baseline="0" dirty="0" smtClean="0"/>
              <a:t>for </a:t>
            </a:r>
            <a:r>
              <a:rPr lang="en-US" baseline="0" dirty="0" smtClean="0"/>
              <a:t>an organization to build </a:t>
            </a:r>
            <a:r>
              <a:rPr lang="en-US" baseline="0" dirty="0" smtClean="0"/>
              <a:t>software that can easily handle complexity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 </a:t>
            </a:r>
            <a:r>
              <a:rPr lang="en-US" baseline="0" dirty="0" smtClean="0"/>
              <a:t>on presentation </a:t>
            </a:r>
            <a:r>
              <a:rPr lang="en-US" baseline="0" dirty="0" smtClean="0"/>
              <a:t>will be on Strategic Design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Organizational patterns on how software should be put together from a feature perspective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Goal will be to provide a step by step guide on how Strategic Design can be used in </a:t>
            </a:r>
            <a:r>
              <a:rPr lang="en-US" baseline="0" dirty="0" err="1" smtClean="0"/>
              <a:t>conjuction</a:t>
            </a:r>
            <a:r>
              <a:rPr lang="en-US" baseline="0" dirty="0" smtClean="0"/>
              <a:t> with a big high value project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Examples drawn from </a:t>
            </a:r>
            <a:r>
              <a:rPr lang="en-US" baseline="0" dirty="0" err="1" smtClean="0"/>
              <a:t>Geonetric’s</a:t>
            </a:r>
            <a:r>
              <a:rPr lang="en-US" baseline="0" dirty="0" smtClean="0"/>
              <a:t> foray into DDD with some things rearranged or cleaned up from the lessons learned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couple of things to keep in mind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DDD is not for all situations, it is only </a:t>
            </a:r>
            <a:r>
              <a:rPr lang="en-US" baseline="0" dirty="0" smtClean="0"/>
              <a:t>for </a:t>
            </a:r>
            <a:r>
              <a:rPr lang="en-US" baseline="0" dirty="0" smtClean="0"/>
              <a:t>software </a:t>
            </a:r>
            <a:r>
              <a:rPr lang="en-US" baseline="0" dirty="0" smtClean="0"/>
              <a:t>with some complexity or may get more complex in the future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 large amount of the material DDD covers is in the Tactical Patterns which are very technical and outside the scope of this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Engaged in an</a:t>
            </a:r>
            <a:r>
              <a:rPr lang="en-US" baseline="0" dirty="0" smtClean="0"/>
              <a:t> exercise that asked a series of </a:t>
            </a:r>
            <a:r>
              <a:rPr lang="en-US" baseline="0" dirty="0" smtClean="0"/>
              <a:t>questions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Domain</a:t>
            </a:r>
            <a:r>
              <a:rPr lang="en-US" dirty="0" smtClean="0"/>
              <a:t>: The overall business and the</a:t>
            </a:r>
            <a:r>
              <a:rPr lang="en-US" baseline="0" dirty="0" smtClean="0"/>
              <a:t> problem space it </a:t>
            </a:r>
            <a:r>
              <a:rPr lang="en-US" baseline="0" dirty="0" smtClean="0"/>
              <a:t>inhabits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Subdomain</a:t>
            </a:r>
            <a:r>
              <a:rPr lang="en-US" dirty="0" smtClean="0"/>
              <a:t>: </a:t>
            </a:r>
            <a:r>
              <a:rPr lang="en-US" baseline="0" dirty="0" smtClean="0"/>
              <a:t> Parts of the business that help with that goal and make up the </a:t>
            </a:r>
            <a:r>
              <a:rPr lang="en-US" baseline="0" dirty="0" smtClean="0"/>
              <a:t>Domain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Bounded </a:t>
            </a:r>
            <a:r>
              <a:rPr lang="en-US" baseline="0" dirty="0" smtClean="0"/>
              <a:t>Contexts: Software solutions for the problem spaces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This exercise helped teach the team about the business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36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So</a:t>
            </a:r>
            <a:r>
              <a:rPr lang="en-US" baseline="0" dirty="0" smtClean="0"/>
              <a:t> by doing this exercise you can build a diagram that shows how everything relates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Above is an example taken from one the DDD books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visualization can be used to show other teams the current software topography of the </a:t>
            </a:r>
            <a:r>
              <a:rPr lang="en-US" baseline="0" dirty="0" smtClean="0"/>
              <a:t>organization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Note a couple of things here: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In this example subdomains cross bounded contexts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Bounded contexts contain many subdomains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normal for non-DDD architecture and should be expected should anyone else undertake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Decision was made to use DDD for the next big project </a:t>
            </a:r>
            <a:r>
              <a:rPr lang="en-US" baseline="0" dirty="0" err="1" smtClean="0"/>
              <a:t>Geonetric</a:t>
            </a:r>
            <a:r>
              <a:rPr lang="en-US" baseline="0" dirty="0" smtClean="0"/>
              <a:t> undertook to test out the knowledge gained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number one requested feature at the time was Form Builder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</a:t>
            </a:r>
            <a:r>
              <a:rPr lang="en-US" baseline="0" dirty="0" smtClean="0"/>
              <a:t>Form Builder Context would </a:t>
            </a:r>
            <a:r>
              <a:rPr lang="en-US" baseline="0" dirty="0" smtClean="0"/>
              <a:t>allow organizations </a:t>
            </a:r>
            <a:r>
              <a:rPr lang="en-US" baseline="0" dirty="0" smtClean="0"/>
              <a:t>to capture HIPAA </a:t>
            </a:r>
            <a:r>
              <a:rPr lang="en-US" baseline="0" dirty="0" smtClean="0"/>
              <a:t>protected information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Example includes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err="1" smtClean="0"/>
              <a:t>Prereg</a:t>
            </a:r>
            <a:r>
              <a:rPr lang="en-US" baseline="0" dirty="0" smtClean="0"/>
              <a:t> form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Contact Us Form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Class Sign Up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Implementation would be on a multi tenant </a:t>
            </a:r>
            <a:r>
              <a:rPr lang="en-US" baseline="0" dirty="0" smtClean="0"/>
              <a:t>platform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Further </a:t>
            </a:r>
            <a:r>
              <a:rPr lang="en-US" baseline="0" dirty="0" smtClean="0"/>
              <a:t>projects would then be built into this architectural </a:t>
            </a:r>
            <a:r>
              <a:rPr lang="en-US" baseline="0" dirty="0" smtClean="0"/>
              <a:t>style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allows the software to be kept self contained and at a </a:t>
            </a:r>
            <a:r>
              <a:rPr lang="en-US" baseline="0" dirty="0" err="1" smtClean="0"/>
              <a:t>managable</a:t>
            </a:r>
            <a:r>
              <a:rPr lang="en-US" baseline="0" dirty="0" smtClean="0"/>
              <a:t>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0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Built a glossary of terms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Became the ubiquitous language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Confined to the bounded context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Language of the team and domain experts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Bridges </a:t>
            </a:r>
            <a:r>
              <a:rPr lang="en-US" baseline="0" dirty="0" smtClean="0"/>
              <a:t>the gap between technical and non-technical members of the </a:t>
            </a:r>
            <a:r>
              <a:rPr lang="en-US" baseline="0" dirty="0" smtClean="0"/>
              <a:t>team, used in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Conversations about the software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Release Notes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User Guides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Talk more about Ubiquitous Language and it’s 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5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 smtClean="0"/>
              <a:t>Explain</a:t>
            </a:r>
            <a:r>
              <a:rPr lang="en-US" sz="1200" baseline="0" dirty="0" smtClean="0"/>
              <a:t> Context Map</a:t>
            </a:r>
          </a:p>
          <a:p>
            <a:pPr marL="0" indent="0">
              <a:buFont typeface="Arial"/>
              <a:buNone/>
            </a:pPr>
            <a:r>
              <a:rPr lang="en-US" sz="1200" baseline="0" dirty="0" smtClean="0"/>
              <a:t>Subdomain types of Core, Supporting, and Generic</a:t>
            </a:r>
            <a:r>
              <a:rPr lang="en-US" sz="1200" baseline="0" dirty="0"/>
              <a:t> </a:t>
            </a:r>
            <a:r>
              <a:rPr lang="en-US" sz="1200" baseline="0" dirty="0" smtClean="0"/>
              <a:t>in regards to form builder</a:t>
            </a:r>
          </a:p>
          <a:p>
            <a:pPr marL="0" indent="0">
              <a:buFont typeface="Arial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8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baseline="0" dirty="0" smtClean="0"/>
              <a:t>Define Domain Expert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CAG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GAG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Outsourcing subdomains that are not the core domain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58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dirty="0" smtClean="0"/>
              <a:t>Domain</a:t>
            </a:r>
            <a:r>
              <a:rPr lang="en-US" baseline="0" dirty="0" smtClean="0"/>
              <a:t> should only have Form Builder concepts, no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4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88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Thin releases to get rapid feedback, history of form builder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2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CDC next priority, process starts over 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18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38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2013 book by Vaughn</a:t>
            </a:r>
            <a:r>
              <a:rPr lang="en-US" baseline="0" dirty="0" smtClean="0"/>
              <a:t> Vernon, also known as the red book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Dense book that gets right to the point with implementation details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This is the book that did the best job in my opinion on explaining DDD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99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pocket guide that just came</a:t>
            </a:r>
            <a:r>
              <a:rPr lang="en-US" baseline="0" dirty="0" smtClean="0"/>
              <a:t> out this year.  Gives a good summary of all of the terms and ideas without a lot of details.  There are a lot more books out there and other resources, these are just the familiar ones to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3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swiss</a:t>
            </a:r>
            <a:r>
              <a:rPr lang="en-US" dirty="0" smtClean="0"/>
              <a:t> army knife with features that make</a:t>
            </a:r>
            <a:r>
              <a:rPr lang="en-US" baseline="0" dirty="0" smtClean="0"/>
              <a:t> it do everything…</a:t>
            </a:r>
          </a:p>
          <a:p>
            <a:r>
              <a:rPr lang="en-US" baseline="0" dirty="0" smtClean="0"/>
              <a:t>Security Module</a:t>
            </a:r>
          </a:p>
          <a:p>
            <a:r>
              <a:rPr lang="en-US" baseline="0" dirty="0" smtClean="0"/>
              <a:t>Calendar Module</a:t>
            </a:r>
          </a:p>
          <a:p>
            <a:r>
              <a:rPr lang="en-US" baseline="0" dirty="0" smtClean="0"/>
              <a:t>Person Module</a:t>
            </a:r>
          </a:p>
          <a:p>
            <a:r>
              <a:rPr lang="en-US" baseline="0" dirty="0" smtClean="0"/>
              <a:t>Blog Module</a:t>
            </a:r>
          </a:p>
          <a:p>
            <a:r>
              <a:rPr lang="en-US" baseline="0" dirty="0" smtClean="0"/>
              <a:t>Page Module</a:t>
            </a:r>
          </a:p>
          <a:p>
            <a:r>
              <a:rPr lang="en-US" baseline="0" dirty="0" smtClean="0"/>
              <a:t>Forum Module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Can</a:t>
            </a:r>
            <a:r>
              <a:rPr lang="en-US" baseline="0" dirty="0" smtClean="0"/>
              <a:t> lead to what in</a:t>
            </a:r>
            <a:r>
              <a:rPr lang="en-US" dirty="0" smtClean="0"/>
              <a:t> Software terms is a big ball of mud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3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Start with definition, been through the big ball of mud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Why</a:t>
            </a:r>
            <a:r>
              <a:rPr lang="en-US" baseline="0" dirty="0" smtClean="0"/>
              <a:t> is this a problem?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Most time spent repairing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 making minor feature enhancements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Currently </a:t>
            </a:r>
            <a:r>
              <a:rPr lang="en-US" baseline="0" dirty="0" err="1" smtClean="0"/>
              <a:t>Geonetric</a:t>
            </a:r>
            <a:r>
              <a:rPr lang="en-US" baseline="0" dirty="0" smtClean="0"/>
              <a:t> is dealing with a big ball of mud with some of their software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Software is well architected, except a couple of modules, but weighed down by number of features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Active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Abandoned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Two choices, good software practices: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Long build times: 30+ minutes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Complex automated testing plans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Breakages to the build that can slow the team down for days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Or ignore good software practices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Leading to poor quality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 very long regression times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These would take a month+ per release at its worse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At the time we were a Scrum team but couldn’t be very agile with our releases</a:t>
            </a:r>
          </a:p>
          <a:p>
            <a:pPr marL="0" lv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0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Visual Studio Article mention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Monolithic software will some times follow </a:t>
            </a:r>
            <a:r>
              <a:rPr lang="en-US" dirty="0" smtClean="0"/>
              <a:t>the</a:t>
            </a:r>
            <a:r>
              <a:rPr lang="en-US" baseline="0" dirty="0" smtClean="0"/>
              <a:t> CRAP cycle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At this</a:t>
            </a:r>
            <a:r>
              <a:rPr lang="en-US" baseline="0" dirty="0" smtClean="0"/>
              <a:t> stage software is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Well architected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Refactored and code kept pristine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Easy to understand the purpose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Small and </a:t>
            </a:r>
            <a:r>
              <a:rPr lang="en-US" baseline="0" dirty="0" err="1" smtClean="0"/>
              <a:t>managable</a:t>
            </a:r>
            <a:endParaRPr lang="en-US" baseline="0" dirty="0" smtClean="0"/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Due to focused intent of the software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Features get stacked on top of each other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Architecture starts to resemble shanti town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Builds start to slow </a:t>
            </a:r>
            <a:r>
              <a:rPr lang="en-US" baseline="0" dirty="0" smtClean="0"/>
              <a:t>down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releases </a:t>
            </a:r>
            <a:r>
              <a:rPr lang="en-US" baseline="0" dirty="0" smtClean="0"/>
              <a:t>take </a:t>
            </a:r>
            <a:r>
              <a:rPr lang="en-US" baseline="0" dirty="0" smtClean="0"/>
              <a:t>longer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harder </a:t>
            </a:r>
            <a:r>
              <a:rPr lang="en-US" baseline="0" dirty="0" smtClean="0"/>
              <a:t>to ensure quality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Hacks start to appear in the software as developers start to take </a:t>
            </a:r>
            <a:r>
              <a:rPr lang="en-US" baseline="0" dirty="0" smtClean="0"/>
              <a:t>shortcuts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Broken window theory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At this point the software starts to become a Big Ball of Mud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5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Hacks really start to build up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Harder to provide value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of abandonment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Releases become less and less frequent or are restricted to minor updates and bug </a:t>
            </a:r>
            <a:r>
              <a:rPr lang="en-US" baseline="0" dirty="0" smtClean="0"/>
              <a:t>fixes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Due to the expensive nature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7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 concerted effort</a:t>
            </a:r>
            <a:r>
              <a:rPr lang="en-US" baseline="0" dirty="0" smtClean="0"/>
              <a:t> is made</a:t>
            </a:r>
            <a:r>
              <a:rPr lang="en-US" dirty="0" smtClean="0"/>
              <a:t> to replace the old monolithic app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At this point usually two teams </a:t>
            </a:r>
            <a:r>
              <a:rPr lang="en-US" baseline="0" dirty="0" smtClean="0"/>
              <a:t>form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new team </a:t>
            </a:r>
            <a:r>
              <a:rPr lang="en-US" baseline="0" dirty="0" smtClean="0"/>
              <a:t>works on the new product, transitioning features to the new platform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old team </a:t>
            </a:r>
            <a:r>
              <a:rPr lang="en-US" baseline="0" dirty="0" smtClean="0"/>
              <a:t>continues work on the product, keeping things working until new product is </a:t>
            </a:r>
            <a:r>
              <a:rPr lang="en-US" baseline="0" dirty="0" smtClean="0"/>
              <a:t>ready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Then the cycle starts over again, until the product reaches and gets replaced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4A16E-244E-C942-B202-25744960F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att.winger@geonetric.com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Spaghetti-cod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Agile Domain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Strategically Tackling Complex Software in a Modern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6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Bad Requirements Also Leads to Complexity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6400" b="-16400"/>
          <a:stretch>
            <a:fillRect/>
          </a:stretch>
        </p:blipFill>
        <p:spPr>
          <a:xfrm>
            <a:off x="415925" y="2749704"/>
            <a:ext cx="8308975" cy="3478212"/>
          </a:xfrm>
        </p:spPr>
      </p:pic>
    </p:spTree>
    <p:extLst>
      <p:ext uri="{BB962C8B-B14F-4D97-AF65-F5344CB8AC3E}">
        <p14:creationId xmlns:p14="http://schemas.microsoft.com/office/powerpoint/2010/main" val="335880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Breaking the CRAP Cycle: </a:t>
            </a:r>
            <a:br>
              <a:rPr lang="en-US" dirty="0" smtClean="0"/>
            </a:br>
            <a:r>
              <a:rPr lang="en-US" dirty="0" smtClean="0"/>
              <a:t>A New Approach is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that satisfies the following needs:</a:t>
            </a:r>
          </a:p>
          <a:p>
            <a:pPr lvl="1"/>
            <a:r>
              <a:rPr lang="en-US" dirty="0" smtClean="0"/>
              <a:t>Gets Quick and Useful Feedback</a:t>
            </a:r>
          </a:p>
          <a:p>
            <a:pPr lvl="1"/>
            <a:r>
              <a:rPr lang="en-US" dirty="0" smtClean="0"/>
              <a:t>Uses Good Software Principles</a:t>
            </a:r>
          </a:p>
          <a:p>
            <a:pPr lvl="1"/>
            <a:r>
              <a:rPr lang="en-US" dirty="0" smtClean="0"/>
              <a:t>Handles Complexity</a:t>
            </a:r>
            <a:endParaRPr lang="en-US" dirty="0" smtClean="0"/>
          </a:p>
          <a:p>
            <a:r>
              <a:rPr lang="en-US" dirty="0" smtClean="0"/>
              <a:t>Also be incorporated in agile methodologies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17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Introducing Domain Driven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08033" r="-108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9247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Geonetric’s</a:t>
            </a:r>
            <a:r>
              <a:rPr lang="en-US" dirty="0" smtClean="0"/>
              <a:t> Approach to DDD</a:t>
            </a:r>
            <a:br>
              <a:rPr lang="en-US" dirty="0" smtClean="0"/>
            </a:br>
            <a:r>
              <a:rPr lang="en-US" sz="2400" dirty="0" smtClean="0"/>
              <a:t>First Figure Out What We Had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is </a:t>
            </a:r>
            <a:r>
              <a:rPr lang="en-US" b="1" dirty="0" err="1" smtClean="0"/>
              <a:t>Geonetric’s</a:t>
            </a:r>
            <a:r>
              <a:rPr lang="en-US" b="1" dirty="0" smtClean="0"/>
              <a:t> overall mission?</a:t>
            </a:r>
          </a:p>
          <a:p>
            <a:pPr lvl="1"/>
            <a:r>
              <a:rPr lang="en-US" b="1" dirty="0" smtClean="0"/>
              <a:t>To help clients market their brand online</a:t>
            </a:r>
          </a:p>
          <a:p>
            <a:pPr lvl="1"/>
            <a:r>
              <a:rPr lang="en-US" b="1" dirty="0" smtClean="0"/>
              <a:t>This is </a:t>
            </a:r>
            <a:r>
              <a:rPr lang="en-US" b="1" dirty="0" err="1" smtClean="0"/>
              <a:t>Geonetric’s</a:t>
            </a:r>
            <a:r>
              <a:rPr lang="en-US" b="1" dirty="0" smtClean="0"/>
              <a:t> Domain</a:t>
            </a:r>
          </a:p>
          <a:p>
            <a:r>
              <a:rPr lang="en-US" b="1" dirty="0" smtClean="0"/>
              <a:t>What </a:t>
            </a:r>
            <a:r>
              <a:rPr lang="en-US" b="1" dirty="0" smtClean="0"/>
              <a:t>does </a:t>
            </a:r>
            <a:r>
              <a:rPr lang="en-US" b="1" dirty="0" err="1" smtClean="0"/>
              <a:t>Geonetric</a:t>
            </a:r>
            <a:r>
              <a:rPr lang="en-US" b="1" dirty="0" smtClean="0"/>
              <a:t> do to accomplish that mission?</a:t>
            </a:r>
            <a:endParaRPr lang="en-US" b="1" dirty="0" smtClean="0"/>
          </a:p>
          <a:p>
            <a:pPr lvl="1"/>
            <a:r>
              <a:rPr lang="en-US" b="1" dirty="0" smtClean="0"/>
              <a:t>Form Builder, Calendar, Content Delivery, Structured Content, …</a:t>
            </a:r>
          </a:p>
          <a:p>
            <a:pPr lvl="1"/>
            <a:r>
              <a:rPr lang="en-US" b="1" dirty="0" smtClean="0"/>
              <a:t>These are some of </a:t>
            </a:r>
            <a:r>
              <a:rPr lang="en-US" b="1" dirty="0" err="1" smtClean="0"/>
              <a:t>Geonetric’s</a:t>
            </a:r>
            <a:r>
              <a:rPr lang="en-US" b="1" dirty="0" smtClean="0"/>
              <a:t> </a:t>
            </a:r>
            <a:r>
              <a:rPr lang="en-US" b="1" dirty="0" smtClean="0"/>
              <a:t>Subdomains</a:t>
            </a:r>
            <a:endParaRPr lang="en-US" b="1" dirty="0" smtClean="0"/>
          </a:p>
          <a:p>
            <a:r>
              <a:rPr lang="en-US" b="1" dirty="0" smtClean="0"/>
              <a:t>What software has </a:t>
            </a:r>
            <a:r>
              <a:rPr lang="en-US" b="1" dirty="0" err="1" smtClean="0"/>
              <a:t>Geonetric</a:t>
            </a:r>
            <a:r>
              <a:rPr lang="en-US" b="1" dirty="0" smtClean="0"/>
              <a:t> created to help solve these problems?</a:t>
            </a:r>
          </a:p>
          <a:p>
            <a:pPr lvl="1"/>
            <a:r>
              <a:rPr lang="en-US" b="1" dirty="0" smtClean="0"/>
              <a:t>These encompass </a:t>
            </a:r>
            <a:r>
              <a:rPr lang="en-US" b="1" dirty="0" err="1" smtClean="0"/>
              <a:t>Geonetric’s</a:t>
            </a:r>
            <a:r>
              <a:rPr lang="en-US" b="1" dirty="0" smtClean="0"/>
              <a:t> Bounded Contexts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845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Subdomains And Bounded Contexts Visualized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38392" r="-383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984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Focusing </a:t>
            </a:r>
            <a:r>
              <a:rPr lang="en-US" dirty="0" smtClean="0"/>
              <a:t>on the Next Big Problem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9082" r="-90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3454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Creating An Organizational Language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1889" r="-21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313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Mapping Out the Terrain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1226" r="-51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295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Getting Market Feedback Quickly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9582" r="-3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1232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Keeping </a:t>
            </a:r>
            <a:r>
              <a:rPr lang="en-US" smtClean="0"/>
              <a:t>the Domain </a:t>
            </a:r>
            <a:r>
              <a:rPr lang="en-US" dirty="0" smtClean="0"/>
              <a:t>Pure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9582" r="-3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143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Software is Sometimes Created with the Intention of Doing This…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51278" r="-512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396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Iterate Quickly to Gain Business Knowledge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8538" r="-38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746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Moving onto the Next Problem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9488" r="-29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4609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Strategic Design is the 10000 </a:t>
            </a:r>
            <a:r>
              <a:rPr lang="en-US" dirty="0" err="1" smtClean="0"/>
              <a:t>ft</a:t>
            </a:r>
            <a:r>
              <a:rPr lang="en-US" dirty="0" smtClean="0"/>
              <a:t> up portion of Domain Driven Design defining the relationship between bounded contexts and how to integrate them</a:t>
            </a:r>
          </a:p>
          <a:p>
            <a:r>
              <a:rPr lang="en-US" dirty="0" smtClean="0"/>
              <a:t>The Domain is the problem space the organization operates in</a:t>
            </a:r>
          </a:p>
          <a:p>
            <a:r>
              <a:rPr lang="en-US" dirty="0" smtClean="0"/>
              <a:t>The Domain consists of individual problems that are represented by Subdomains</a:t>
            </a:r>
          </a:p>
          <a:p>
            <a:pPr lvl="1"/>
            <a:r>
              <a:rPr lang="en-US" dirty="0" smtClean="0"/>
              <a:t>Subdomains consist of Core, Supporting, and Generic </a:t>
            </a:r>
            <a:r>
              <a:rPr lang="en-US" dirty="0" smtClean="0"/>
              <a:t>subdomains</a:t>
            </a:r>
          </a:p>
          <a:p>
            <a:r>
              <a:rPr lang="en-US" dirty="0" smtClean="0"/>
              <a:t>Bounded Context represents the solution space in software form</a:t>
            </a:r>
          </a:p>
          <a:p>
            <a:pPr lvl="1"/>
            <a:r>
              <a:rPr lang="en-US" dirty="0" smtClean="0"/>
              <a:t>Each </a:t>
            </a:r>
            <a:r>
              <a:rPr lang="en-US" dirty="0" smtClean="0"/>
              <a:t>bounded context should be named by the &lt;Context Name&gt; followed by </a:t>
            </a:r>
            <a:r>
              <a:rPr lang="en-US" dirty="0" smtClean="0"/>
              <a:t>Context: Form Builder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8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Summarizing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Ubiquitous Language is the language of the team (developers and domain experts) and should be contained within the context being worked on</a:t>
            </a:r>
          </a:p>
          <a:p>
            <a:r>
              <a:rPr lang="en-US" dirty="0" smtClean="0"/>
              <a:t>DDD should not be used with simple tools or CRUD apps with little business logic as it is not worth the overhead cost</a:t>
            </a:r>
          </a:p>
          <a:p>
            <a:r>
              <a:rPr lang="en-US" dirty="0" smtClean="0"/>
              <a:t>Try to outsource Supporting and Generic subdomains whenever possible, otherwise develop using DDD principles if the subdomain is moderately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6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Summarizing, Finally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/>
              <a:t>Bounded Contexts together will usually involve an Anti-Corruption layer on one side to keep the domain pure</a:t>
            </a:r>
          </a:p>
          <a:p>
            <a:r>
              <a:rPr lang="en-US" dirty="0"/>
              <a:t>Finally this is only a third of the material, Tactical Design gives patterns on how to architect the code itself minimizing complexity and allowing for a pure </a:t>
            </a:r>
            <a:r>
              <a:rPr lang="en-US" dirty="0" smtClean="0"/>
              <a:t>domain model</a:t>
            </a:r>
            <a:endParaRPr lang="en-US" dirty="0" smtClean="0"/>
          </a:p>
          <a:p>
            <a:r>
              <a:rPr lang="en-US" dirty="0" smtClean="0"/>
              <a:t>This is </a:t>
            </a:r>
            <a:r>
              <a:rPr lang="en-US" dirty="0" smtClean="0"/>
              <a:t>just an introduction, there is much more that I didn’t go through!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5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Further Reading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15309" r="-115309"/>
          <a:stretch>
            <a:fillRect/>
          </a:stretch>
        </p:blipFill>
        <p:spPr>
          <a:xfrm>
            <a:off x="415925" y="2770188"/>
            <a:ext cx="8308975" cy="3478212"/>
          </a:xfrm>
        </p:spPr>
      </p:pic>
    </p:spTree>
    <p:extLst>
      <p:ext uri="{BB962C8B-B14F-4D97-AF65-F5344CB8AC3E}">
        <p14:creationId xmlns:p14="http://schemas.microsoft.com/office/powerpoint/2010/main" val="274460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Further Reading Cont’d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34468" r="-134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652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err="1" smtClean="0"/>
              <a:t>GitHub</a:t>
            </a:r>
            <a:r>
              <a:rPr lang="en-US" dirty="0" smtClean="0"/>
              <a:t> account where this presentation can be accessed:</a:t>
            </a:r>
          </a:p>
          <a:p>
            <a:pPr lvl="1"/>
            <a:r>
              <a:rPr lang="en-US" b="1" dirty="0" err="1"/>
              <a:t>r</a:t>
            </a:r>
            <a:r>
              <a:rPr lang="en-US" b="1" dirty="0" err="1" smtClean="0"/>
              <a:t>attrapdev</a:t>
            </a:r>
            <a:r>
              <a:rPr lang="en-US" b="1" dirty="0" smtClean="0"/>
              <a:t>-public</a:t>
            </a:r>
          </a:p>
          <a:p>
            <a:r>
              <a:rPr lang="en-US" dirty="0" smtClean="0"/>
              <a:t>Also has test code where I will sometimes test out some of </a:t>
            </a:r>
            <a:r>
              <a:rPr lang="en-US" dirty="0" smtClean="0"/>
              <a:t>these DDD </a:t>
            </a:r>
            <a:r>
              <a:rPr lang="en-US" dirty="0" smtClean="0"/>
              <a:t>ideas.</a:t>
            </a:r>
          </a:p>
          <a:p>
            <a:r>
              <a:rPr lang="en-US" dirty="0" smtClean="0"/>
              <a:t>I can also be contacted at my </a:t>
            </a:r>
            <a:r>
              <a:rPr lang="en-US" dirty="0" err="1" smtClean="0"/>
              <a:t>Geonetric</a:t>
            </a:r>
            <a:r>
              <a:rPr lang="en-US" dirty="0" smtClean="0"/>
              <a:t> email: </a:t>
            </a:r>
            <a:r>
              <a:rPr lang="en-US" dirty="0" smtClean="0">
                <a:hlinkClick r:id="rId2"/>
              </a:rPr>
              <a:t>matt.winger@geonetric.com</a:t>
            </a:r>
            <a:endParaRPr lang="en-US" dirty="0" smtClean="0"/>
          </a:p>
          <a:p>
            <a:r>
              <a:rPr lang="en-US" dirty="0" smtClean="0"/>
              <a:t>Or my </a:t>
            </a:r>
            <a:r>
              <a:rPr lang="en-US" dirty="0" err="1" smtClean="0"/>
              <a:t>gmail</a:t>
            </a:r>
            <a:r>
              <a:rPr lang="en-US" dirty="0" smtClean="0"/>
              <a:t> at: mateo6379@gmail.com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0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</a:t>
            </a:r>
            <a:r>
              <a:rPr lang="en-US" dirty="0" smtClean="0"/>
              <a:t>?  Open discussion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4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…But Can Become A Maintenance Nightmare Looking Like This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9470" r="-294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66884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the Big Ball of Mud?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Big Ball of Mud is a haphazardly structured, sprawling, sloppy, duct-tape-and-baling-wire, </a:t>
            </a:r>
            <a:r>
              <a:rPr lang="en-US" dirty="0">
                <a:hlinkClick r:id="rId3" tooltip="Spaghetti-code"/>
              </a:rPr>
              <a:t>spaghetti-code</a:t>
            </a:r>
            <a:r>
              <a:rPr lang="en-US" dirty="0"/>
              <a:t> jungle. These systems show unmistakable signs of unregulated growth, and repeated, expedient repair. </a:t>
            </a:r>
          </a:p>
          <a:p>
            <a:pPr marL="0" indent="0">
              <a:buNone/>
            </a:pPr>
            <a:r>
              <a:rPr lang="en-US" dirty="0" smtClean="0"/>
              <a:t>-  </a:t>
            </a:r>
            <a:r>
              <a:rPr lang="en-US" dirty="0"/>
              <a:t>Brian Foote and Joseph Yoder, </a:t>
            </a:r>
            <a:r>
              <a:rPr lang="en-US" i="1" dirty="0"/>
              <a:t>Big Ball of Mud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95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Living with a Big Ball of Mud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39582" r="-39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165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CRAP Cycle:  </a:t>
            </a:r>
            <a:r>
              <a:rPr lang="en-US" u="sng" dirty="0" smtClean="0"/>
              <a:t>C</a:t>
            </a:r>
            <a:r>
              <a:rPr lang="en-US" dirty="0" smtClean="0"/>
              <a:t>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45555" r="-455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57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CRAP Cycle:  Repair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17187" r="-17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255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CRAP Cycle:  Abandon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22093" b="220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189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CRAP Cycle:  </a:t>
            </a:r>
            <a:r>
              <a:rPr lang="en-US" dirty="0" err="1" smtClean="0"/>
              <a:t>re</a:t>
            </a:r>
            <a:r>
              <a:rPr lang="en-US" u="sng" dirty="0" err="1" smtClean="0"/>
              <a:t>P</a:t>
            </a:r>
            <a:r>
              <a:rPr lang="en-US" dirty="0" err="1" smtClean="0"/>
              <a:t>lace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t="16405" b="16405"/>
          <a:stretch>
            <a:fillRect/>
          </a:stretch>
        </p:blipFill>
        <p:spPr>
          <a:xfrm>
            <a:off x="415925" y="2599765"/>
            <a:ext cx="8308975" cy="3478212"/>
          </a:xfrm>
        </p:spPr>
      </p:pic>
    </p:spTree>
    <p:extLst>
      <p:ext uri="{BB962C8B-B14F-4D97-AF65-F5344CB8AC3E}">
        <p14:creationId xmlns:p14="http://schemas.microsoft.com/office/powerpoint/2010/main" val="414941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2405</TotalTime>
  <Words>1560</Words>
  <Application>Microsoft Macintosh PowerPoint</Application>
  <PresentationFormat>On-screen Show (4:3)</PresentationFormat>
  <Paragraphs>202</Paragraphs>
  <Slides>28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Expo</vt:lpstr>
      <vt:lpstr>The Agile Domain</vt:lpstr>
      <vt:lpstr>Software is Sometimes Created with the Intention of Doing This…</vt:lpstr>
      <vt:lpstr>…But Can Become A Maintenance Nightmare Looking Like This</vt:lpstr>
      <vt:lpstr>What is the Big Ball of Mud?</vt:lpstr>
      <vt:lpstr>Living with a Big Ball of Mud</vt:lpstr>
      <vt:lpstr>The CRAP Cycle:  Create</vt:lpstr>
      <vt:lpstr>The CRAP Cycle:  Repair</vt:lpstr>
      <vt:lpstr>The CRAP Cycle:  Abandon</vt:lpstr>
      <vt:lpstr>The CRAP Cycle:  rePlace</vt:lpstr>
      <vt:lpstr>Bad Requirements Also Leads to Complexity</vt:lpstr>
      <vt:lpstr>Breaking the CRAP Cycle:  A New Approach is Needed</vt:lpstr>
      <vt:lpstr>Introducing Domain Driven Design</vt:lpstr>
      <vt:lpstr>Geonetric’s Approach to DDD First Figure Out What We Had</vt:lpstr>
      <vt:lpstr>Subdomains And Bounded Contexts Visualized</vt:lpstr>
      <vt:lpstr>Focusing on the Next Big Problem</vt:lpstr>
      <vt:lpstr>Creating An Organizational Language</vt:lpstr>
      <vt:lpstr>Mapping Out the Terrain</vt:lpstr>
      <vt:lpstr>Getting Market Feedback Quickly</vt:lpstr>
      <vt:lpstr>Keeping the Domain Pure</vt:lpstr>
      <vt:lpstr>Iterate Quickly to Gain Business Knowledge</vt:lpstr>
      <vt:lpstr>Moving onto the Next Problem</vt:lpstr>
      <vt:lpstr>Summarizing</vt:lpstr>
      <vt:lpstr>Summarizing Cont’d</vt:lpstr>
      <vt:lpstr>Summarizing, Finally Done</vt:lpstr>
      <vt:lpstr>Further Reading</vt:lpstr>
      <vt:lpstr>Further Reading Cont’d</vt:lpstr>
      <vt:lpstr>Finally…</vt:lpstr>
      <vt:lpstr>Any questions?  Open discussion time!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Be Determined</dc:title>
  <dc:creator>Matt</dc:creator>
  <cp:lastModifiedBy>Matt</cp:lastModifiedBy>
  <cp:revision>303</cp:revision>
  <dcterms:created xsi:type="dcterms:W3CDTF">2015-07-23T01:52:52Z</dcterms:created>
  <dcterms:modified xsi:type="dcterms:W3CDTF">2015-07-30T23:54:10Z</dcterms:modified>
</cp:coreProperties>
</file>